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9" r:id="rId2"/>
  </p:sldIdLst>
  <p:sldSz cx="7559675" cy="10691813"/>
  <p:notesSz cx="6888163" cy="10018713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CEF"/>
    <a:srgbClr val="FDD7F8"/>
    <a:srgbClr val="EC42C8"/>
    <a:srgbClr val="F935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29"/>
    <p:restoredTop sz="88502"/>
  </p:normalViewPr>
  <p:slideViewPr>
    <p:cSldViewPr>
      <p:cViewPr varScale="1">
        <p:scale>
          <a:sx n="87" d="100"/>
          <a:sy n="87" d="100"/>
        </p:scale>
        <p:origin x="2958" y="90"/>
      </p:cViewPr>
      <p:guideLst>
        <p:guide orient="horz" pos="3367"/>
        <p:guide pos="23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0936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24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125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6138" y="750888"/>
            <a:ext cx="2655887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endParaRPr lang="ja-JP" altLang="en-US"/>
          </a:p>
        </p:txBody>
      </p:sp>
      <p:sp>
        <p:nvSpPr>
          <p:cNvPr id="1126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758890"/>
            <a:ext cx="5510530" cy="4508421"/>
          </a:xfrm>
          <a:prstGeom prst="rect">
            <a:avLst/>
          </a:prstGeom>
        </p:spPr>
        <p:txBody>
          <a:bodyPr vert="horz" lIns="93113" tIns="46557" rIns="93113" bIns="4655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27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6039"/>
            <a:ext cx="2984871" cy="500936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28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0936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032" name="Subtitle 2"/>
          <p:cNvSpPr>
            <a:spLocks noGrp="1"/>
          </p:cNvSpPr>
          <p:nvPr>
            <p:ph type="subTitle" idx="1"/>
          </p:nvPr>
        </p:nvSpPr>
        <p:spPr>
          <a:xfrm>
            <a:off x="944960" y="5615680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70" indent="0" algn="ctr">
              <a:buNone/>
              <a:defRPr sz="1653"/>
            </a:lvl2pPr>
            <a:lvl3pPr marL="755939" indent="0" algn="ctr">
              <a:buNone/>
              <a:defRPr sz="1488"/>
            </a:lvl3pPr>
            <a:lvl4pPr marL="1133910" indent="0" algn="ctr">
              <a:buNone/>
              <a:defRPr sz="1323"/>
            </a:lvl4pPr>
            <a:lvl5pPr marL="1511879" indent="0" algn="ctr">
              <a:buNone/>
              <a:defRPr sz="1323"/>
            </a:lvl5pPr>
            <a:lvl6pPr marL="1889848" indent="0" algn="ctr">
              <a:buNone/>
              <a:defRPr sz="1323"/>
            </a:lvl6pPr>
            <a:lvl7pPr marL="2267818" indent="0" algn="ctr">
              <a:buNone/>
              <a:defRPr sz="1323"/>
            </a:lvl7pPr>
            <a:lvl8pPr marL="2645788" indent="0" algn="ctr">
              <a:buNone/>
              <a:defRPr sz="1323"/>
            </a:lvl8pPr>
            <a:lvl9pPr marL="302375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10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0508-14E4-C746-81BE-AD08B2247138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31B9-0093-C141-BD80-15C6FB122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601329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08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0508-14E4-C746-81BE-AD08B2247138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31B9-0093-C141-BD80-15C6FB122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33762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2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0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2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0508-14E4-C746-81BE-AD08B2247138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31B9-0093-C141-BD80-15C6FB122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815811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0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0508-14E4-C746-81BE-AD08B2247138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31B9-0093-C141-BD80-15C6FB122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772299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044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4"/>
            <a:ext cx="6520220" cy="2338832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70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9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1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7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4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1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8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5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0508-14E4-C746-81BE-AD08B2247138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31B9-0093-C141-BD80-15C6FB122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744541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050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51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0508-14E4-C746-81BE-AD08B2247138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31B9-0093-C141-BD80-15C6FB122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59748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Title 1"/>
          <p:cNvSpPr>
            <a:spLocks noGrp="1"/>
          </p:cNvSpPr>
          <p:nvPr>
            <p:ph type="title"/>
          </p:nvPr>
        </p:nvSpPr>
        <p:spPr>
          <a:xfrm>
            <a:off x="520714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057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2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70" indent="0">
              <a:buNone/>
              <a:defRPr sz="1653" b="1"/>
            </a:lvl2pPr>
            <a:lvl3pPr marL="755939" indent="0">
              <a:buNone/>
              <a:defRPr sz="1488" b="1"/>
            </a:lvl3pPr>
            <a:lvl4pPr marL="1133910" indent="0">
              <a:buNone/>
              <a:defRPr sz="1323" b="1"/>
            </a:lvl4pPr>
            <a:lvl5pPr marL="1511879" indent="0">
              <a:buNone/>
              <a:defRPr sz="1323" b="1"/>
            </a:lvl5pPr>
            <a:lvl6pPr marL="1889848" indent="0">
              <a:buNone/>
              <a:defRPr sz="1323" b="1"/>
            </a:lvl6pPr>
            <a:lvl7pPr marL="2267818" indent="0">
              <a:buNone/>
              <a:defRPr sz="1323" b="1"/>
            </a:lvl7pPr>
            <a:lvl8pPr marL="2645788" indent="0">
              <a:buNone/>
              <a:defRPr sz="1323" b="1"/>
            </a:lvl8pPr>
            <a:lvl9pPr marL="302375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58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4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5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2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70" indent="0">
              <a:buNone/>
              <a:defRPr sz="1653" b="1"/>
            </a:lvl2pPr>
            <a:lvl3pPr marL="755939" indent="0">
              <a:buNone/>
              <a:defRPr sz="1488" b="1"/>
            </a:lvl3pPr>
            <a:lvl4pPr marL="1133910" indent="0">
              <a:buNone/>
              <a:defRPr sz="1323" b="1"/>
            </a:lvl4pPr>
            <a:lvl5pPr marL="1511879" indent="0">
              <a:buNone/>
              <a:defRPr sz="1323" b="1"/>
            </a:lvl5pPr>
            <a:lvl6pPr marL="1889848" indent="0">
              <a:buNone/>
              <a:defRPr sz="1323" b="1"/>
            </a:lvl6pPr>
            <a:lvl7pPr marL="2267818" indent="0">
              <a:buNone/>
              <a:defRPr sz="1323" b="1"/>
            </a:lvl7pPr>
            <a:lvl8pPr marL="2645788" indent="0">
              <a:buNone/>
              <a:defRPr sz="1323" b="1"/>
            </a:lvl8pPr>
            <a:lvl9pPr marL="302375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60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4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6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0508-14E4-C746-81BE-AD08B2247138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6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31B9-0093-C141-BD80-15C6FB122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80278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06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0508-14E4-C746-81BE-AD08B2247138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31B9-0093-C141-BD80-15C6FB122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94107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0508-14E4-C746-81BE-AD08B2247138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31B9-0093-C141-BD80-15C6FB122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181130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Title 1"/>
          <p:cNvSpPr>
            <a:spLocks noGrp="1"/>
          </p:cNvSpPr>
          <p:nvPr>
            <p:ph type="title"/>
          </p:nvPr>
        </p:nvSpPr>
        <p:spPr>
          <a:xfrm>
            <a:off x="520711" y="712788"/>
            <a:ext cx="2438193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075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76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1" y="3207544"/>
            <a:ext cx="2438193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70" indent="0">
              <a:buNone/>
              <a:defRPr sz="1157"/>
            </a:lvl2pPr>
            <a:lvl3pPr marL="755939" indent="0">
              <a:buNone/>
              <a:defRPr sz="992"/>
            </a:lvl3pPr>
            <a:lvl4pPr marL="1133910" indent="0">
              <a:buNone/>
              <a:defRPr sz="827"/>
            </a:lvl4pPr>
            <a:lvl5pPr marL="1511879" indent="0">
              <a:buNone/>
              <a:defRPr sz="827"/>
            </a:lvl5pPr>
            <a:lvl6pPr marL="1889848" indent="0">
              <a:buNone/>
              <a:defRPr sz="827"/>
            </a:lvl6pPr>
            <a:lvl7pPr marL="2267818" indent="0">
              <a:buNone/>
              <a:defRPr sz="827"/>
            </a:lvl7pPr>
            <a:lvl8pPr marL="2645788" indent="0">
              <a:buNone/>
              <a:defRPr sz="827"/>
            </a:lvl8pPr>
            <a:lvl9pPr marL="302375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7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0508-14E4-C746-81BE-AD08B2247138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7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31B9-0093-C141-BD80-15C6FB122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735944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Title 1"/>
          <p:cNvSpPr>
            <a:spLocks noGrp="1"/>
          </p:cNvSpPr>
          <p:nvPr>
            <p:ph type="title"/>
          </p:nvPr>
        </p:nvSpPr>
        <p:spPr>
          <a:xfrm>
            <a:off x="520711" y="712788"/>
            <a:ext cx="2438193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08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6"/>
            </a:lvl1pPr>
            <a:lvl2pPr marL="377970" indent="0">
              <a:buNone/>
              <a:defRPr sz="2315"/>
            </a:lvl2pPr>
            <a:lvl3pPr marL="755939" indent="0">
              <a:buNone/>
              <a:defRPr sz="1984"/>
            </a:lvl3pPr>
            <a:lvl4pPr marL="1133910" indent="0">
              <a:buNone/>
              <a:defRPr sz="1653"/>
            </a:lvl4pPr>
            <a:lvl5pPr marL="1511879" indent="0">
              <a:buNone/>
              <a:defRPr sz="1653"/>
            </a:lvl5pPr>
            <a:lvl6pPr marL="1889848" indent="0">
              <a:buNone/>
              <a:defRPr sz="1653"/>
            </a:lvl6pPr>
            <a:lvl7pPr marL="2267818" indent="0">
              <a:buNone/>
              <a:defRPr sz="1653"/>
            </a:lvl7pPr>
            <a:lvl8pPr marL="2645788" indent="0">
              <a:buNone/>
              <a:defRPr sz="1653"/>
            </a:lvl8pPr>
            <a:lvl9pPr marL="302375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1083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1" y="3207544"/>
            <a:ext cx="2438193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70" indent="0">
              <a:buNone/>
              <a:defRPr sz="1157"/>
            </a:lvl2pPr>
            <a:lvl3pPr marL="755939" indent="0">
              <a:buNone/>
              <a:defRPr sz="992"/>
            </a:lvl3pPr>
            <a:lvl4pPr marL="1133910" indent="0">
              <a:buNone/>
              <a:defRPr sz="827"/>
            </a:lvl4pPr>
            <a:lvl5pPr marL="1511879" indent="0">
              <a:buNone/>
              <a:defRPr sz="827"/>
            </a:lvl5pPr>
            <a:lvl6pPr marL="1889848" indent="0">
              <a:buNone/>
              <a:defRPr sz="827"/>
            </a:lvl6pPr>
            <a:lvl7pPr marL="2267818" indent="0">
              <a:buNone/>
              <a:defRPr sz="827"/>
            </a:lvl7pPr>
            <a:lvl8pPr marL="2645788" indent="0">
              <a:buNone/>
              <a:defRPr sz="827"/>
            </a:lvl8pPr>
            <a:lvl9pPr marL="302375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8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0508-14E4-C746-81BE-AD08B2247138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31B9-0093-C141-BD80-15C6FB122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552739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Placeholder 1"/>
          <p:cNvSpPr>
            <a:spLocks noGrp="1"/>
          </p:cNvSpPr>
          <p:nvPr>
            <p:ph type="title"/>
          </p:nvPr>
        </p:nvSpPr>
        <p:spPr>
          <a:xfrm>
            <a:off x="519730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>
          <a:xfrm>
            <a:off x="519730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27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173" rtl="0" eaLnBrk="1" latinLnBrk="0" hangingPunct="1">
              <a:defRPr sz="992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070508-14E4-C746-81BE-AD08B2247138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5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73" rtl="0" eaLnBrk="1" latinLnBrk="0" hangingPunct="1">
              <a:defRPr sz="992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/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1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173" rtl="0" eaLnBrk="1" latinLnBrk="0" hangingPunct="1">
              <a:defRPr sz="992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C531B9-0093-C141-BD80-15C6FB122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816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755939" rtl="0" eaLnBrk="1" latinLnBrk="0" hangingPunct="1">
        <a:lnSpc>
          <a:spcPct val="90000"/>
        </a:lnSpc>
        <a:spcBef>
          <a:spcPct val="0"/>
        </a:spcBef>
        <a:buNone/>
        <a:defRPr kumimoji="1" sz="36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5" indent="-188985" algn="l" defTabSz="755939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5" indent="-188985" algn="l" defTabSz="755939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25" indent="-188985" algn="l" defTabSz="755939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93" indent="-188985" algn="l" defTabSz="755939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64" indent="-188985" algn="l" defTabSz="755939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34" indent="-188985" algn="l" defTabSz="755939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803" indent="-188985" algn="l" defTabSz="755939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73" indent="-188985" algn="l" defTabSz="755939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43" indent="-188985" algn="l" defTabSz="755939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9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70" algn="l" defTabSz="755939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9" algn="l" defTabSz="755939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10" algn="l" defTabSz="755939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79" algn="l" defTabSz="755939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48" algn="l" defTabSz="755939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18" algn="l" defTabSz="755939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88" algn="l" defTabSz="755939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58" algn="l" defTabSz="755939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1" name="図 10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00" y="7508425"/>
            <a:ext cx="368416" cy="330332"/>
          </a:xfrm>
          <a:prstGeom prst="rect">
            <a:avLst/>
          </a:prstGeom>
        </p:spPr>
      </p:pic>
      <p:sp>
        <p:nvSpPr>
          <p:cNvPr id="1100" name="テキスト ボックス 8"/>
          <p:cNvSpPr txBox="1"/>
          <p:nvPr/>
        </p:nvSpPr>
        <p:spPr>
          <a:xfrm>
            <a:off x="112489" y="4088274"/>
            <a:ext cx="7333850" cy="18312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ctr" defTabSz="457173" rtl="0" eaLnBrk="1" latinLnBrk="0" hangingPunct="1">
              <a:defRPr sz="50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3000">
                <a:solidFill>
                  <a:schemeClr val="bg1"/>
                </a:solidFill>
                <a:effectLst>
                  <a:glow rad="127000">
                    <a:schemeClr val="tx1">
                      <a:lumMod val="75000"/>
                      <a:lumOff val="25000"/>
                    </a:schemeClr>
                  </a:glow>
                </a:effectLst>
              </a:rPr>
              <a:t>　</a:t>
            </a:r>
          </a:p>
        </p:txBody>
      </p:sp>
      <p:sp>
        <p:nvSpPr>
          <p:cNvPr id="1101" name="テキスト ボックス 1035"/>
          <p:cNvSpPr txBox="1"/>
          <p:nvPr/>
        </p:nvSpPr>
        <p:spPr>
          <a:xfrm>
            <a:off x="648915" y="4180809"/>
            <a:ext cx="2906088" cy="16619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457173" rtl="0" eaLnBrk="1" latinLnBrk="0" hangingPunct="1">
              <a:defRPr sz="50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3000" dirty="0">
                <a:solidFill>
                  <a:schemeClr val="bg1"/>
                </a:solidFill>
                <a:effectLst>
                  <a:glow rad="127000">
                    <a:schemeClr val="tx1">
                      <a:lumMod val="75000"/>
                      <a:lumOff val="25000"/>
                    </a:schemeClr>
                  </a:glow>
                </a:effectLst>
              </a:rPr>
              <a:t>　</a:t>
            </a:r>
            <a:r>
              <a:rPr lang="ja-JP" altLang="en-US" sz="2400" dirty="0">
                <a:solidFill>
                  <a:schemeClr val="bg1"/>
                </a:solidFill>
                <a:effectLst>
                  <a:glow rad="127000">
                    <a:schemeClr val="tx1">
                      <a:lumMod val="75000"/>
                      <a:lumOff val="25000"/>
                    </a:schemeClr>
                  </a:glow>
                </a:effectLst>
              </a:rPr>
              <a:t>プロの指導を</a:t>
            </a:r>
          </a:p>
          <a:p>
            <a:pPr algn="l"/>
            <a:r>
              <a:rPr lang="ja-JP" altLang="en-US" sz="2400" dirty="0">
                <a:solidFill>
                  <a:schemeClr val="bg1"/>
                </a:solidFill>
                <a:effectLst>
                  <a:glow rad="127000">
                    <a:schemeClr val="tx1">
                      <a:lumMod val="75000"/>
                      <a:lumOff val="25000"/>
                    </a:schemeClr>
                  </a:glow>
                </a:effectLst>
              </a:rPr>
              <a:t>　近所で、みんなで。</a:t>
            </a:r>
          </a:p>
          <a:p>
            <a:pPr algn="l"/>
            <a:r>
              <a:rPr lang="ja-JP" altLang="en-US" sz="2400" dirty="0">
                <a:solidFill>
                  <a:schemeClr val="bg1"/>
                </a:solidFill>
                <a:effectLst>
                  <a:glow rad="127000">
                    <a:schemeClr val="tx1">
                      <a:lumMod val="75000"/>
                      <a:lumOff val="25000"/>
                    </a:schemeClr>
                  </a:glow>
                </a:effectLst>
              </a:rPr>
              <a:t>　だから、楽しく続く！</a:t>
            </a:r>
          </a:p>
          <a:p>
            <a:pPr algn="l"/>
            <a:r>
              <a:rPr lang="ja-JP" altLang="en-US" sz="2400" dirty="0">
                <a:solidFill>
                  <a:schemeClr val="bg1"/>
                </a:solidFill>
                <a:effectLst>
                  <a:glow rad="127000">
                    <a:schemeClr val="tx1">
                      <a:lumMod val="75000"/>
                      <a:lumOff val="25000"/>
                    </a:schemeClr>
                  </a:glow>
                </a:effectLst>
              </a:rPr>
              <a:t>　効果を実感！</a:t>
            </a:r>
          </a:p>
        </p:txBody>
      </p:sp>
      <p:sp>
        <p:nvSpPr>
          <p:cNvPr id="1102" name="正方形/長方形 11"/>
          <p:cNvSpPr/>
          <p:nvPr/>
        </p:nvSpPr>
        <p:spPr>
          <a:xfrm>
            <a:off x="112489" y="5984917"/>
            <a:ext cx="7288609" cy="147403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653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3" name="角丸四角形 107"/>
          <p:cNvSpPr/>
          <p:nvPr/>
        </p:nvSpPr>
        <p:spPr>
          <a:xfrm>
            <a:off x="172006" y="9181610"/>
            <a:ext cx="7229082" cy="1200329"/>
          </a:xfrm>
          <a:prstGeom prst="roundRect">
            <a:avLst>
              <a:gd name="adj" fmla="val 0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altLang="ja-JP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/>
            </a:pP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問合せ先：</a:t>
            </a:r>
            <a:endParaRPr lang="en-US" altLang="ja-JP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/>
            </a:pP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中部高齢者はつらつセンター　</a:t>
            </a:r>
            <a:r>
              <a:rPr kumimoji="0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Arial"/>
              </a:rPr>
              <a:t>TEL </a:t>
            </a:r>
            <a:r>
              <a:rPr kumimoji="0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Arial"/>
              </a:rPr>
              <a:t>： </a:t>
            </a:r>
            <a:r>
              <a:rPr kumimoji="0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Arial"/>
              </a:rPr>
              <a:t>042-550-6101</a:t>
            </a:r>
            <a:r>
              <a:rPr kumimoji="0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Arial"/>
              </a:rPr>
              <a:t>　</a:t>
            </a:r>
            <a:endParaRPr kumimoji="0" lang="en-US" altLang="ja-JP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Arial"/>
            </a:endParaRPr>
          </a:p>
          <a:p>
            <a:pPr>
              <a:defRPr/>
            </a:pP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東部高齢者はつらつセンター　</a:t>
            </a:r>
            <a:r>
              <a:rPr lang="en-US" altLang="ja-JP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 </a:t>
            </a: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 </a:t>
            </a:r>
            <a:r>
              <a:rPr lang="en-US" altLang="ja-JP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042-533-2311</a:t>
            </a:r>
          </a:p>
          <a:p>
            <a:pPr>
              <a:defRPr/>
            </a:pP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　　　　　　　</a:t>
            </a:r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担当：生活支援コーディネーターまで　</a:t>
            </a:r>
            <a:endParaRPr lang="en-US" altLang="ja-JP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/>
            </a:pPr>
            <a:endParaRPr lang="ja-JP" altLang="en-US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04" name="四角形: 角を丸くする 20"/>
          <p:cNvSpPr/>
          <p:nvPr/>
        </p:nvSpPr>
        <p:spPr>
          <a:xfrm>
            <a:off x="158577" y="84528"/>
            <a:ext cx="7242511" cy="1702789"/>
          </a:xfrm>
          <a:prstGeom prst="roundRect">
            <a:avLst>
              <a:gd name="adj" fmla="val 424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653"/>
          </a:p>
        </p:txBody>
      </p:sp>
      <p:sp>
        <p:nvSpPr>
          <p:cNvPr id="1105" name="テキスト ボックス 9"/>
          <p:cNvSpPr txBox="1"/>
          <p:nvPr/>
        </p:nvSpPr>
        <p:spPr>
          <a:xfrm>
            <a:off x="158577" y="6024174"/>
            <a:ext cx="633393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※SOFT</a:t>
            </a:r>
            <a:r>
              <a:rPr lang="ja-JP" altLang="en-US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（ソフト・</a:t>
            </a:r>
            <a:r>
              <a:rPr lang="en-US" altLang="ja-JP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Slow Online </a:t>
            </a:r>
            <a:r>
              <a:rPr lang="en-US" altLang="ja-JP" b="1" u="sng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FiTness</a:t>
            </a:r>
            <a:r>
              <a:rPr lang="en-US" altLang="ja-JP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の略）とは</a:t>
            </a:r>
            <a:endParaRPr kumimoji="1" lang="ja-JP" altLang="en-US" b="1" u="sng" spc="-80" dirty="0">
              <a:ln w="1905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106" name="テキスト ボックス 10"/>
          <p:cNvSpPr txBox="1"/>
          <p:nvPr/>
        </p:nvSpPr>
        <p:spPr>
          <a:xfrm>
            <a:off x="374531" y="6403981"/>
            <a:ext cx="7026567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ゆっくりとした筋力トレーニングとバランス運動、有酸素運動を組み合わせた、高齢者でも安全に取り組めて、科学的に効果が実証された運動プログラムです。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pc="-80" dirty="0">
              <a:ln w="1905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107" name="テキスト ボックス 12"/>
          <p:cNvSpPr txBox="1"/>
          <p:nvPr/>
        </p:nvSpPr>
        <p:spPr>
          <a:xfrm>
            <a:off x="782366" y="466127"/>
            <a:ext cx="632236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457173" rtl="0" eaLnBrk="1" latinLnBrk="0" hangingPunct="1">
              <a:defRPr sz="50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000" b="0" dirty="0">
                <a:ln>
                  <a:solidFill>
                    <a:schemeClr val="tx1"/>
                  </a:solidFill>
                </a:ln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オンライン健康体操 </a:t>
            </a:r>
            <a:r>
              <a:rPr lang="en-US" altLang="ja-JP" sz="2500" b="0" dirty="0">
                <a:ln>
                  <a:solidFill>
                    <a:schemeClr val="tx1"/>
                  </a:solidFill>
                </a:ln>
                <a:effectLst/>
                <a:ea typeface="HG丸ｺﾞｼｯｸM-PRO" panose="020F0600000000000000" pitchFamily="50" charset="-128"/>
              </a:rPr>
              <a:t>(SOFT※ )</a:t>
            </a:r>
            <a:endParaRPr lang="ja-JP" altLang="en-US" sz="2500" b="0" dirty="0">
              <a:ln>
                <a:solidFill>
                  <a:schemeClr val="tx1"/>
                </a:solidFill>
              </a:ln>
              <a:effectLst/>
              <a:ea typeface="HG丸ｺﾞｼｯｸM-PRO" panose="020F0600000000000000" pitchFamily="50" charset="-128"/>
            </a:endParaRPr>
          </a:p>
        </p:txBody>
      </p:sp>
      <p:sp>
        <p:nvSpPr>
          <p:cNvPr id="1108" name="テキスト ボックス 13"/>
          <p:cNvSpPr txBox="1"/>
          <p:nvPr/>
        </p:nvSpPr>
        <p:spPr>
          <a:xfrm>
            <a:off x="1478681" y="1072912"/>
            <a:ext cx="4679585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dirty="0">
                <a:ln>
                  <a:solidFill>
                    <a:schemeClr val="tx1"/>
                  </a:solidFill>
                </a:ln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体験会のご案内</a:t>
            </a:r>
            <a:endParaRPr kumimoji="1" lang="ja-JP" altLang="en-US" sz="4000" spc="-80" dirty="0">
              <a:ln w="19050">
                <a:solidFill>
                  <a:schemeClr val="tx1"/>
                </a:solidFill>
              </a:ln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Arial" panose="020B0604020202020204" pitchFamily="34" charset="0"/>
            </a:endParaRPr>
          </a:p>
        </p:txBody>
      </p:sp>
      <p:pic>
        <p:nvPicPr>
          <p:cNvPr id="1112" name="図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561" y="4046698"/>
            <a:ext cx="2262701" cy="2132596"/>
          </a:xfrm>
          <a:prstGeom prst="rect">
            <a:avLst/>
          </a:prstGeom>
        </p:spPr>
      </p:pic>
      <p:pic>
        <p:nvPicPr>
          <p:cNvPr id="1113" name="Picture 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6676" y="4454274"/>
            <a:ext cx="1940470" cy="1273053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1114" name="テキスト ボックス 2"/>
          <p:cNvSpPr txBox="1"/>
          <p:nvPr/>
        </p:nvSpPr>
        <p:spPr>
          <a:xfrm>
            <a:off x="143720" y="1938028"/>
            <a:ext cx="7290027" cy="20896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glow rad="63500">
              <a:schemeClr val="accent1">
                <a:alpha val="40000"/>
              </a:schemeClr>
            </a:glow>
          </a:effectLst>
        </p:spPr>
        <p:txBody>
          <a:bodyPr wrap="square">
            <a:noAutofit/>
          </a:bodyPr>
          <a:lstStyle>
            <a:defPPr>
              <a:defRPr lang="en-US"/>
            </a:defPPr>
            <a:lvl1pPr marL="0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　時：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水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endParaRPr lang="en-US" altLang="ja-JP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場　所：いきいきセンター　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階　集会室</a:t>
            </a:r>
            <a:endParaRPr lang="en-US" altLang="ja-JP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zh-TW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持ち物：体操のできる服装、飲み物、タオル</a:t>
            </a:r>
            <a:endParaRPr lang="zh-TW" altLang="en-US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15" name="テキスト ボックス 7"/>
          <p:cNvSpPr txBox="1"/>
          <p:nvPr/>
        </p:nvSpPr>
        <p:spPr>
          <a:xfrm flipH="1">
            <a:off x="2101959" y="3786603"/>
            <a:ext cx="3211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"/>
              </a:lnSpc>
            </a:pP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体操時間は約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45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分を想定しております。 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17" name="図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531" y="10398510"/>
            <a:ext cx="1171416" cy="263719"/>
          </a:xfrm>
          <a:prstGeom prst="rect">
            <a:avLst/>
          </a:prstGeom>
          <a:ln w="19050">
            <a:noFill/>
          </a:ln>
        </p:spPr>
      </p:pic>
      <p:sp>
        <p:nvSpPr>
          <p:cNvPr id="1118" name="テキスト ボックス 14"/>
          <p:cNvSpPr txBox="1"/>
          <p:nvPr/>
        </p:nvSpPr>
        <p:spPr>
          <a:xfrm flipH="1">
            <a:off x="1577989" y="10416008"/>
            <a:ext cx="55351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"/>
              </a:lnSpc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本コンテンツはあきる野市との包括連携協定に基づき、明治安田が提供しています。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9" name="テキスト ボックス 26"/>
          <p:cNvSpPr txBox="1"/>
          <p:nvPr/>
        </p:nvSpPr>
        <p:spPr>
          <a:xfrm flipH="1">
            <a:off x="364439" y="7797542"/>
            <a:ext cx="69080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u"/>
            </a:pP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心疾患や脳血管疾患、糖尿病、腎臓病等で通院されている方は、参加について医師に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    ご相談ください。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SOFT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を行なう際は、事前にご自身で体調のチェックを行ない、体調がすぐれない時は無理に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    行なわないようにしてください。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SOFT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を行なう際は、水筒やペットボトル等で飲物をご準備いただき、運動の前・中・後に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    こまめに水分を補給してください。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0" name="テキスト ボックス 1026"/>
          <p:cNvSpPr txBox="1"/>
          <p:nvPr/>
        </p:nvSpPr>
        <p:spPr>
          <a:xfrm flipH="1">
            <a:off x="608512" y="7496346"/>
            <a:ext cx="1397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3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6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1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14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87" algn="l" defTabSz="45717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注意事項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" name="図 1" descr="元気なお爺さんのイラスト">
            <a:extLst>
              <a:ext uri="{FF2B5EF4-FFF2-40B4-BE49-F238E27FC236}">
                <a16:creationId xmlns:a16="http://schemas.microsoft.com/office/drawing/2014/main" id="{D55D192F-137A-FFFB-737D-13BC23A42D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748954">
            <a:off x="157397" y="738238"/>
            <a:ext cx="1149990" cy="1377233"/>
          </a:xfrm>
          <a:prstGeom prst="rect">
            <a:avLst/>
          </a:prstGeom>
        </p:spPr>
      </p:pic>
      <p:pic>
        <p:nvPicPr>
          <p:cNvPr id="3" name="図 2" descr="元気なお婆さんのイラスト">
            <a:extLst>
              <a:ext uri="{FF2B5EF4-FFF2-40B4-BE49-F238E27FC236}">
                <a16:creationId xmlns:a16="http://schemas.microsoft.com/office/drawing/2014/main" id="{32FC91E8-5757-B284-1DDF-298EF3BE50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68374">
            <a:off x="6088649" y="1234212"/>
            <a:ext cx="1103540" cy="1321605"/>
          </a:xfrm>
          <a:prstGeom prst="rect">
            <a:avLst/>
          </a:prstGeom>
        </p:spPr>
      </p:pic>
      <p:pic>
        <p:nvPicPr>
          <p:cNvPr id="4" name="図 3" descr="バンザイをしているお婆さんのイラスト">
            <a:extLst>
              <a:ext uri="{FF2B5EF4-FFF2-40B4-BE49-F238E27FC236}">
                <a16:creationId xmlns:a16="http://schemas.microsoft.com/office/drawing/2014/main" id="{A3F2AB24-8EF4-4D25-615E-BF02844154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854428">
            <a:off x="6449964" y="4757647"/>
            <a:ext cx="878425" cy="799367"/>
          </a:xfrm>
          <a:prstGeom prst="rect">
            <a:avLst/>
          </a:prstGeom>
        </p:spPr>
      </p:pic>
      <p:pic>
        <p:nvPicPr>
          <p:cNvPr id="5" name="図 4" descr="バンザイをしているお爺さんのイラスト">
            <a:extLst>
              <a:ext uri="{FF2B5EF4-FFF2-40B4-BE49-F238E27FC236}">
                <a16:creationId xmlns:a16="http://schemas.microsoft.com/office/drawing/2014/main" id="{76AD3859-2CB5-0503-75F7-7A04E2217B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434142">
            <a:off x="3410599" y="4620046"/>
            <a:ext cx="918072" cy="83544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1FF0DA-6DF2-E416-999A-505BDBFF16EF}"/>
              </a:ext>
            </a:extLst>
          </p:cNvPr>
          <p:cNvSpPr txBox="1"/>
          <p:nvPr/>
        </p:nvSpPr>
        <p:spPr>
          <a:xfrm>
            <a:off x="1061345" y="154446"/>
            <a:ext cx="54361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運動が苦手な人でも取り組みやすい軽体操プログラムです。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966945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2.0.50727.9044"/>
  <p:tag name="AS_OS" val="Microsoft Windows NT 6.2.9200.0"/>
  <p:tag name="AS_RELEASE_DATE" val="2021.08.14"/>
  <p:tag name="AS_TITLE" val="Aspose.Slides for .NET 2.0"/>
  <p:tag name="AS_VERSION" val="21.8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271</Words>
  <Application>Microsoft Office PowerPoint</Application>
  <PresentationFormat>ユーザー設定</PresentationFormat>
  <Paragraphs>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BIZ UDPゴシック</vt:lpstr>
      <vt:lpstr>HG丸ｺﾞｼｯｸM-PRO</vt:lpstr>
      <vt:lpstr>Meiryo UI</vt:lpstr>
      <vt:lpstr>游ゴシック</vt:lpstr>
      <vt:lpstr>Arial</vt:lpstr>
      <vt:lpstr>Calibri</vt:lpstr>
      <vt:lpstr>Calibri Light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地域包括一般</dc:creator>
  <cp:lastModifiedBy>地域包括一般</cp:lastModifiedBy>
  <cp:revision>33</cp:revision>
  <cp:lastPrinted>2026-06-18T08:07:54Z</cp:lastPrinted>
  <dcterms:created xsi:type="dcterms:W3CDTF">2026-06-05T05:59:47Z</dcterms:created>
  <dcterms:modified xsi:type="dcterms:W3CDTF">2026-08-06T02:51:29Z</dcterms:modified>
</cp:coreProperties>
</file>