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7559675" cy="10691813"/>
  <p:notesSz cx="6735763" cy="9866313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6E"/>
    <a:srgbClr val="EA3232"/>
    <a:srgbClr val="F58216"/>
    <a:srgbClr val="FAA755"/>
    <a:srgbClr val="EF8D4B"/>
    <a:srgbClr val="EF8B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29"/>
    <p:restoredTop sz="88502"/>
  </p:normalViewPr>
  <p:slideViewPr>
    <p:cSldViewPr>
      <p:cViewPr>
        <p:scale>
          <a:sx n="100" d="100"/>
          <a:sy n="100" d="100"/>
        </p:scale>
        <p:origin x="2538" y="-2292"/>
      </p:cViewPr>
      <p:guideLst>
        <p:guide orient="horz" pos="3367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46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0" indent="0" algn="ctr">
              <a:buNone/>
              <a:defRPr sz="1653"/>
            </a:lvl2pPr>
            <a:lvl3pPr marL="755939" indent="0" algn="ctr">
              <a:buNone/>
              <a:defRPr sz="1488"/>
            </a:lvl3pPr>
            <a:lvl4pPr marL="1133910" indent="0" algn="ctr">
              <a:buNone/>
              <a:defRPr sz="1323"/>
            </a:lvl4pPr>
            <a:lvl5pPr marL="1511879" indent="0" algn="ctr">
              <a:buNone/>
              <a:defRPr sz="1323"/>
            </a:lvl5pPr>
            <a:lvl6pPr marL="1889848" indent="0" algn="ctr">
              <a:buNone/>
              <a:defRPr sz="1323"/>
            </a:lvl6pPr>
            <a:lvl7pPr marL="2267818" indent="0" algn="ctr">
              <a:buNone/>
              <a:defRPr sz="1323"/>
            </a:lvl7pPr>
            <a:lvl8pPr marL="2645788" indent="0" algn="ctr">
              <a:buNone/>
              <a:defRPr sz="1323"/>
            </a:lvl8pPr>
            <a:lvl9pPr marL="302375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0132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3376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158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7229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4"/>
            <a:ext cx="6520220" cy="2338832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7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9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1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7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4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1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8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5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4454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97484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520714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2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0" indent="0">
              <a:buNone/>
              <a:defRPr sz="1653" b="1"/>
            </a:lvl2pPr>
            <a:lvl3pPr marL="755939" indent="0">
              <a:buNone/>
              <a:defRPr sz="1488" b="1"/>
            </a:lvl3pPr>
            <a:lvl4pPr marL="1133910" indent="0">
              <a:buNone/>
              <a:defRPr sz="1323" b="1"/>
            </a:lvl4pPr>
            <a:lvl5pPr marL="1511879" indent="0">
              <a:buNone/>
              <a:defRPr sz="1323" b="1"/>
            </a:lvl5pPr>
            <a:lvl6pPr marL="1889848" indent="0">
              <a:buNone/>
              <a:defRPr sz="1323" b="1"/>
            </a:lvl6pPr>
            <a:lvl7pPr marL="2267818" indent="0">
              <a:buNone/>
              <a:defRPr sz="1323" b="1"/>
            </a:lvl7pPr>
            <a:lvl8pPr marL="2645788" indent="0">
              <a:buNone/>
              <a:defRPr sz="1323" b="1"/>
            </a:lvl8pPr>
            <a:lvl9pPr marL="302375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4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2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0" indent="0">
              <a:buNone/>
              <a:defRPr sz="1653" b="1"/>
            </a:lvl2pPr>
            <a:lvl3pPr marL="755939" indent="0">
              <a:buNone/>
              <a:defRPr sz="1488" b="1"/>
            </a:lvl3pPr>
            <a:lvl4pPr marL="1133910" indent="0">
              <a:buNone/>
              <a:defRPr sz="1323" b="1"/>
            </a:lvl4pPr>
            <a:lvl5pPr marL="1511879" indent="0">
              <a:buNone/>
              <a:defRPr sz="1323" b="1"/>
            </a:lvl5pPr>
            <a:lvl6pPr marL="1889848" indent="0">
              <a:buNone/>
              <a:defRPr sz="1323" b="1"/>
            </a:lvl6pPr>
            <a:lvl7pPr marL="2267818" indent="0">
              <a:buNone/>
              <a:defRPr sz="1323" b="1"/>
            </a:lvl7pPr>
            <a:lvl8pPr marL="2645788" indent="0">
              <a:buNone/>
              <a:defRPr sz="1323" b="1"/>
            </a:lvl8pPr>
            <a:lvl9pPr marL="302375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4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80278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94107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8113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520711" y="712788"/>
            <a:ext cx="2438193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207544"/>
            <a:ext cx="2438193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0" indent="0">
              <a:buNone/>
              <a:defRPr sz="1157"/>
            </a:lvl2pPr>
            <a:lvl3pPr marL="755939" indent="0">
              <a:buNone/>
              <a:defRPr sz="992"/>
            </a:lvl3pPr>
            <a:lvl4pPr marL="1133910" indent="0">
              <a:buNone/>
              <a:defRPr sz="827"/>
            </a:lvl4pPr>
            <a:lvl5pPr marL="1511879" indent="0">
              <a:buNone/>
              <a:defRPr sz="827"/>
            </a:lvl5pPr>
            <a:lvl6pPr marL="1889848" indent="0">
              <a:buNone/>
              <a:defRPr sz="827"/>
            </a:lvl6pPr>
            <a:lvl7pPr marL="2267818" indent="0">
              <a:buNone/>
              <a:defRPr sz="827"/>
            </a:lvl7pPr>
            <a:lvl8pPr marL="2645788" indent="0">
              <a:buNone/>
              <a:defRPr sz="827"/>
            </a:lvl8pPr>
            <a:lvl9pPr marL="302375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3594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520711" y="712788"/>
            <a:ext cx="2438193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6"/>
            </a:lvl1pPr>
            <a:lvl2pPr marL="377970" indent="0">
              <a:buNone/>
              <a:defRPr sz="2315"/>
            </a:lvl2pPr>
            <a:lvl3pPr marL="755939" indent="0">
              <a:buNone/>
              <a:defRPr sz="1984"/>
            </a:lvl3pPr>
            <a:lvl4pPr marL="1133910" indent="0">
              <a:buNone/>
              <a:defRPr sz="1653"/>
            </a:lvl4pPr>
            <a:lvl5pPr marL="1511879" indent="0">
              <a:buNone/>
              <a:defRPr sz="1653"/>
            </a:lvl5pPr>
            <a:lvl6pPr marL="1889848" indent="0">
              <a:buNone/>
              <a:defRPr sz="1653"/>
            </a:lvl6pPr>
            <a:lvl7pPr marL="2267818" indent="0">
              <a:buNone/>
              <a:defRPr sz="1653"/>
            </a:lvl7pPr>
            <a:lvl8pPr marL="2645788" indent="0">
              <a:buNone/>
              <a:defRPr sz="1653"/>
            </a:lvl8pPr>
            <a:lvl9pPr marL="302375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207544"/>
            <a:ext cx="2438193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0" indent="0">
              <a:buNone/>
              <a:defRPr sz="1157"/>
            </a:lvl2pPr>
            <a:lvl3pPr marL="755939" indent="0">
              <a:buNone/>
              <a:defRPr sz="992"/>
            </a:lvl3pPr>
            <a:lvl4pPr marL="1133910" indent="0">
              <a:buNone/>
              <a:defRPr sz="827"/>
            </a:lvl4pPr>
            <a:lvl5pPr marL="1511879" indent="0">
              <a:buNone/>
              <a:defRPr sz="827"/>
            </a:lvl5pPr>
            <a:lvl6pPr marL="1889848" indent="0">
              <a:buNone/>
              <a:defRPr sz="827"/>
            </a:lvl6pPr>
            <a:lvl7pPr marL="2267818" indent="0">
              <a:buNone/>
              <a:defRPr sz="827"/>
            </a:lvl7pPr>
            <a:lvl8pPr marL="2645788" indent="0">
              <a:buNone/>
              <a:defRPr sz="827"/>
            </a:lvl8pPr>
            <a:lvl9pPr marL="302375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5273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519730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519730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173" rtl="0" eaLnBrk="1" latinLnBrk="0" hangingPunct="1">
              <a:defRPr sz="99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070508-14E4-C746-81BE-AD08B224713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5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173" rtl="0" eaLnBrk="1" latinLnBrk="0" hangingPunct="1">
              <a:defRPr sz="99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1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173" rtl="0" eaLnBrk="1" latinLnBrk="0" hangingPunct="1">
              <a:defRPr sz="99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C531B9-0093-C141-BD80-15C6FB1228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16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755939" rtl="0" eaLnBrk="1" latinLnBrk="0" hangingPunct="1">
        <a:lnSpc>
          <a:spcPct val="90000"/>
        </a:lnSpc>
        <a:spcBef>
          <a:spcPct val="0"/>
        </a:spcBef>
        <a:buNone/>
        <a:defRPr kumimoji="1"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5" indent="-188985" algn="l" defTabSz="755939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5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25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93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64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34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03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73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43" indent="-188985" algn="l" defTabSz="75593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0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9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10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79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48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18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88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58" algn="l" defTabSz="75593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テキスト ボックス 8"/>
          <p:cNvSpPr txBox="1"/>
          <p:nvPr/>
        </p:nvSpPr>
        <p:spPr>
          <a:xfrm>
            <a:off x="129589" y="4527908"/>
            <a:ext cx="7391289" cy="52986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ctr" defTabSz="457173" rtl="0" eaLnBrk="1" latinLnBrk="0" hangingPunct="1">
              <a:defRPr sz="5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00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　</a:t>
            </a:r>
          </a:p>
        </p:txBody>
      </p:sp>
      <p:sp>
        <p:nvSpPr>
          <p:cNvPr id="1101" name="テキスト ボックス 1035"/>
          <p:cNvSpPr txBox="1"/>
          <p:nvPr/>
        </p:nvSpPr>
        <p:spPr>
          <a:xfrm>
            <a:off x="89582" y="3965902"/>
            <a:ext cx="7364415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ctr" defTabSz="457173" rtl="0" eaLnBrk="1" latinLnBrk="0" hangingPunct="1">
              <a:defRPr sz="5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　プロの指導</a:t>
            </a:r>
            <a:r>
              <a:rPr lang="ja-JP" altLang="en-US" sz="25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を</a:t>
            </a:r>
          </a:p>
          <a:p>
            <a:pPr algn="l"/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　近所</a:t>
            </a:r>
            <a:r>
              <a:rPr lang="ja-JP" altLang="en-US" sz="25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で、</a:t>
            </a:r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みんな</a:t>
            </a:r>
            <a:r>
              <a:rPr lang="ja-JP" altLang="en-US" sz="25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で。</a:t>
            </a:r>
          </a:p>
          <a:p>
            <a:pPr algn="l"/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　</a:t>
            </a:r>
            <a:r>
              <a:rPr lang="ja-JP" altLang="en-US" sz="25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だから、</a:t>
            </a:r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楽しく続く！</a:t>
            </a:r>
          </a:p>
          <a:p>
            <a:pPr algn="l"/>
            <a:r>
              <a:rPr lang="ja-JP" altLang="en-US" sz="3000" dirty="0">
                <a:solidFill>
                  <a:schemeClr val="bg1"/>
                </a:soli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</a:effectLst>
              </a:rPr>
              <a:t>　効果を実感！</a:t>
            </a:r>
          </a:p>
        </p:txBody>
      </p:sp>
      <p:sp>
        <p:nvSpPr>
          <p:cNvPr id="1102" name="正方形/長方形 11"/>
          <p:cNvSpPr/>
          <p:nvPr/>
        </p:nvSpPr>
        <p:spPr>
          <a:xfrm>
            <a:off x="78803" y="2183186"/>
            <a:ext cx="7391289" cy="1608227"/>
          </a:xfrm>
          <a:prstGeom prst="rect">
            <a:avLst/>
          </a:prstGeom>
          <a:solidFill>
            <a:srgbClr val="FAB46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65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3" name="角丸四角形 107"/>
          <p:cNvSpPr/>
          <p:nvPr/>
        </p:nvSpPr>
        <p:spPr>
          <a:xfrm>
            <a:off x="4056642" y="9771490"/>
            <a:ext cx="3147422" cy="88946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kumimoji="1" lang="ja-JP" altLang="en-US" b="1">
                <a:latin typeface="Meiryo UI" panose="020B0604030504040204" pitchFamily="50" charset="-128"/>
                <a:ea typeface="Meiryo UI" panose="020B0604030504040204" pitchFamily="50" charset="-128"/>
              </a:rPr>
              <a:t>問い合わせ先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4" name="四角形: 角を丸くする 20"/>
          <p:cNvSpPr/>
          <p:nvPr/>
        </p:nvSpPr>
        <p:spPr>
          <a:xfrm>
            <a:off x="89582" y="109652"/>
            <a:ext cx="7391289" cy="2009028"/>
          </a:xfrm>
          <a:prstGeom prst="roundRect">
            <a:avLst>
              <a:gd name="adj" fmla="val 4246"/>
            </a:avLst>
          </a:prstGeom>
          <a:solidFill>
            <a:srgbClr val="F5821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653"/>
          </a:p>
        </p:txBody>
      </p:sp>
      <p:sp>
        <p:nvSpPr>
          <p:cNvPr id="1105" name="テキスト ボックス 9"/>
          <p:cNvSpPr txBox="1"/>
          <p:nvPr/>
        </p:nvSpPr>
        <p:spPr>
          <a:xfrm>
            <a:off x="180067" y="2118680"/>
            <a:ext cx="27878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※SOFT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（ソフト）とは</a:t>
            </a:r>
            <a:endParaRPr kumimoji="1" lang="ja-JP" altLang="en-US" b="1" u="sng" spc="-80" dirty="0">
              <a:ln w="1905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106" name="テキスト ボックス 10"/>
          <p:cNvSpPr txBox="1"/>
          <p:nvPr/>
        </p:nvSpPr>
        <p:spPr>
          <a:xfrm>
            <a:off x="238359" y="2496379"/>
            <a:ext cx="702656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ゆっくりとした筋力トレーニング（スロトレ）とバランス運動、有酸素運動（スローエアロビック）</a:t>
            </a: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を組み合わせた、高齢者でも安全に取り組めて、科学的に効果が実証された運動プログラムです。教室のみんなと講師をインターネット（録画コンテンツ）でつなぎ、みんなで楽しく運動します。</a:t>
            </a: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年度からは、八王子市の健康づくり事業として普及を進めており、市内全域で拡大中です。</a:t>
            </a: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ヶ所で、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人以上が参加しています。</a:t>
            </a:r>
            <a:endParaRPr kumimoji="1" lang="ja-JP" altLang="en-US" sz="1400" b="1" spc="-80" dirty="0">
              <a:ln w="1905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107" name="テキスト ボックス 12"/>
          <p:cNvSpPr txBox="1"/>
          <p:nvPr/>
        </p:nvSpPr>
        <p:spPr>
          <a:xfrm>
            <a:off x="755501" y="122486"/>
            <a:ext cx="6214662" cy="1246495"/>
          </a:xfrm>
          <a:prstGeom prst="rect">
            <a:avLst/>
          </a:prstGeom>
          <a:solidFill>
            <a:srgbClr val="F58216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ctr" defTabSz="457173" rtl="0" eaLnBrk="1" latinLnBrk="0" hangingPunct="1">
              <a:defRPr sz="5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</a:rPr>
              <a:t>オンライン健康体操</a:t>
            </a:r>
            <a:endParaRPr lang="en-US" altLang="ja-JP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endParaRPr>
          </a:p>
          <a:p>
            <a:r>
              <a:rPr lang="en-US" altLang="ja-JP" sz="25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</a:rPr>
              <a:t>(SOFT※ )</a:t>
            </a:r>
            <a:endParaRPr lang="ja-JP" altLang="en-US" sz="25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109" name="テキスト ボックス 17"/>
          <p:cNvSpPr txBox="1"/>
          <p:nvPr/>
        </p:nvSpPr>
        <p:spPr>
          <a:xfrm flipH="1">
            <a:off x="4374493" y="9942527"/>
            <a:ext cx="28412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中部高齢者はつらつセンター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1110" name="テキスト ボックス 1033"/>
          <p:cNvSpPr txBox="1"/>
          <p:nvPr/>
        </p:nvSpPr>
        <p:spPr>
          <a:xfrm flipH="1">
            <a:off x="3881038" y="10205216"/>
            <a:ext cx="349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担当 ：生活支援コーディネーター まで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  　　　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042-550-6101</a:t>
            </a:r>
          </a:p>
        </p:txBody>
      </p:sp>
      <p:pic>
        <p:nvPicPr>
          <p:cNvPr id="1111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18249">
            <a:off x="6190421" y="4693914"/>
            <a:ext cx="1144838" cy="954032"/>
          </a:xfrm>
          <a:prstGeom prst="rect">
            <a:avLst/>
          </a:prstGeom>
          <a:ln w="38100">
            <a:solidFill>
              <a:srgbClr val="A5D5C4"/>
            </a:solidFill>
          </a:ln>
        </p:spPr>
      </p:pic>
      <p:pic>
        <p:nvPicPr>
          <p:cNvPr id="1112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368" y="3672558"/>
            <a:ext cx="2906088" cy="2738988"/>
          </a:xfrm>
          <a:prstGeom prst="rect">
            <a:avLst/>
          </a:prstGeom>
        </p:spPr>
      </p:pic>
      <p:pic>
        <p:nvPicPr>
          <p:cNvPr id="1113" name="Picture 4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166" y="4163511"/>
            <a:ext cx="2536491" cy="1664075"/>
          </a:xfrm>
          <a:prstGeom prst="rect">
            <a:avLst/>
          </a:prstGeom>
          <a:noFill/>
          <a:ln w="38100">
            <a:noFill/>
          </a:ln>
        </p:spPr>
      </p:pic>
      <p:sp>
        <p:nvSpPr>
          <p:cNvPr id="1114" name="テキスト ボックス 2"/>
          <p:cNvSpPr txBox="1"/>
          <p:nvPr/>
        </p:nvSpPr>
        <p:spPr>
          <a:xfrm>
            <a:off x="156558" y="6196366"/>
            <a:ext cx="7324313" cy="3535214"/>
          </a:xfrm>
          <a:prstGeom prst="rect">
            <a:avLst/>
          </a:prstGeom>
          <a:solidFill>
            <a:srgbClr val="FAB46E"/>
          </a:solidFill>
          <a:effectLst>
            <a:glow rad="63500">
              <a:schemeClr val="accent1">
                <a:alpha val="40000"/>
              </a:schemeClr>
            </a:glow>
          </a:effectLst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日（予定）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全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　　　　　　　　　　　　　　　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から毎週金曜日の午後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 : 00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zh-TW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zh-TW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zh-TW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zh-TW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5" name="テキスト ボックス 7"/>
          <p:cNvSpPr txBox="1"/>
          <p:nvPr/>
        </p:nvSpPr>
        <p:spPr>
          <a:xfrm flipH="1">
            <a:off x="78803" y="8663058"/>
            <a:ext cx="30334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体操時間は約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分を想定しております。 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6" name="テキスト ボックス 1023"/>
          <p:cNvSpPr txBox="1"/>
          <p:nvPr/>
        </p:nvSpPr>
        <p:spPr>
          <a:xfrm>
            <a:off x="2967892" y="6295202"/>
            <a:ext cx="4409013" cy="2657138"/>
          </a:xfrm>
          <a:custGeom>
            <a:avLst/>
            <a:gdLst>
              <a:gd name="csX0" fmla="*/ 0 w 4409013"/>
              <a:gd name="csY0" fmla="*/ 0 h 2657138"/>
              <a:gd name="csX1" fmla="*/ 673949 w 4409013"/>
              <a:gd name="csY1" fmla="*/ 0 h 2657138"/>
              <a:gd name="csX2" fmla="*/ 1259718 w 4409013"/>
              <a:gd name="csY2" fmla="*/ 0 h 2657138"/>
              <a:gd name="csX3" fmla="*/ 1889577 w 4409013"/>
              <a:gd name="csY3" fmla="*/ 0 h 2657138"/>
              <a:gd name="csX4" fmla="*/ 2563526 w 4409013"/>
              <a:gd name="csY4" fmla="*/ 0 h 2657138"/>
              <a:gd name="csX5" fmla="*/ 3149295 w 4409013"/>
              <a:gd name="csY5" fmla="*/ 0 h 2657138"/>
              <a:gd name="csX6" fmla="*/ 3779154 w 4409013"/>
              <a:gd name="csY6" fmla="*/ 0 h 2657138"/>
              <a:gd name="csX7" fmla="*/ 4409013 w 4409013"/>
              <a:gd name="csY7" fmla="*/ 0 h 2657138"/>
              <a:gd name="csX8" fmla="*/ 4409013 w 4409013"/>
              <a:gd name="csY8" fmla="*/ 584570 h 2657138"/>
              <a:gd name="csX9" fmla="*/ 4409013 w 4409013"/>
              <a:gd name="csY9" fmla="*/ 1195712 h 2657138"/>
              <a:gd name="csX10" fmla="*/ 4409013 w 4409013"/>
              <a:gd name="csY10" fmla="*/ 1859997 h 2657138"/>
              <a:gd name="csX11" fmla="*/ 4409013 w 4409013"/>
              <a:gd name="csY11" fmla="*/ 2657138 h 2657138"/>
              <a:gd name="csX12" fmla="*/ 3735064 w 4409013"/>
              <a:gd name="csY12" fmla="*/ 2657138 h 2657138"/>
              <a:gd name="csX13" fmla="*/ 3017025 w 4409013"/>
              <a:gd name="csY13" fmla="*/ 2657138 h 2657138"/>
              <a:gd name="csX14" fmla="*/ 2343075 w 4409013"/>
              <a:gd name="csY14" fmla="*/ 2657138 h 2657138"/>
              <a:gd name="csX15" fmla="*/ 1713216 w 4409013"/>
              <a:gd name="csY15" fmla="*/ 2657138 h 2657138"/>
              <a:gd name="csX16" fmla="*/ 1039267 w 4409013"/>
              <a:gd name="csY16" fmla="*/ 2657138 h 2657138"/>
              <a:gd name="csX17" fmla="*/ 0 w 4409013"/>
              <a:gd name="csY17" fmla="*/ 2657138 h 2657138"/>
              <a:gd name="csX18" fmla="*/ 0 w 4409013"/>
              <a:gd name="csY18" fmla="*/ 2072568 h 2657138"/>
              <a:gd name="csX19" fmla="*/ 0 w 4409013"/>
              <a:gd name="csY19" fmla="*/ 1408283 h 2657138"/>
              <a:gd name="csX20" fmla="*/ 0 w 4409013"/>
              <a:gd name="csY20" fmla="*/ 690856 h 2657138"/>
              <a:gd name="csX21" fmla="*/ 0 w 4409013"/>
              <a:gd name="csY21" fmla="*/ 0 h 26571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4409013" h="2657138" fill="none" extrusionOk="0">
                <a:moveTo>
                  <a:pt x="0" y="0"/>
                </a:moveTo>
                <a:cubicBezTo>
                  <a:pt x="224865" y="-23739"/>
                  <a:pt x="460997" y="24749"/>
                  <a:pt x="673949" y="0"/>
                </a:cubicBezTo>
                <a:cubicBezTo>
                  <a:pt x="886901" y="-24749"/>
                  <a:pt x="971664" y="24953"/>
                  <a:pt x="1259718" y="0"/>
                </a:cubicBezTo>
                <a:cubicBezTo>
                  <a:pt x="1547772" y="-24953"/>
                  <a:pt x="1694090" y="5845"/>
                  <a:pt x="1889577" y="0"/>
                </a:cubicBezTo>
                <a:cubicBezTo>
                  <a:pt x="2085064" y="-5845"/>
                  <a:pt x="2391816" y="-10738"/>
                  <a:pt x="2563526" y="0"/>
                </a:cubicBezTo>
                <a:cubicBezTo>
                  <a:pt x="2735236" y="10738"/>
                  <a:pt x="3018113" y="18731"/>
                  <a:pt x="3149295" y="0"/>
                </a:cubicBezTo>
                <a:cubicBezTo>
                  <a:pt x="3280477" y="-18731"/>
                  <a:pt x="3542486" y="-12961"/>
                  <a:pt x="3779154" y="0"/>
                </a:cubicBezTo>
                <a:cubicBezTo>
                  <a:pt x="4015822" y="12961"/>
                  <a:pt x="4202424" y="13753"/>
                  <a:pt x="4409013" y="0"/>
                </a:cubicBezTo>
                <a:cubicBezTo>
                  <a:pt x="4424126" y="263500"/>
                  <a:pt x="4388998" y="415771"/>
                  <a:pt x="4409013" y="584570"/>
                </a:cubicBezTo>
                <a:cubicBezTo>
                  <a:pt x="4429029" y="753369"/>
                  <a:pt x="4391705" y="963146"/>
                  <a:pt x="4409013" y="1195712"/>
                </a:cubicBezTo>
                <a:cubicBezTo>
                  <a:pt x="4426321" y="1428278"/>
                  <a:pt x="4378003" y="1604331"/>
                  <a:pt x="4409013" y="1859997"/>
                </a:cubicBezTo>
                <a:cubicBezTo>
                  <a:pt x="4440023" y="2115663"/>
                  <a:pt x="4391115" y="2267341"/>
                  <a:pt x="4409013" y="2657138"/>
                </a:cubicBezTo>
                <a:cubicBezTo>
                  <a:pt x="4158167" y="2629646"/>
                  <a:pt x="3961894" y="2638627"/>
                  <a:pt x="3735064" y="2657138"/>
                </a:cubicBezTo>
                <a:cubicBezTo>
                  <a:pt x="3508234" y="2675649"/>
                  <a:pt x="3251865" y="2643780"/>
                  <a:pt x="3017025" y="2657138"/>
                </a:cubicBezTo>
                <a:cubicBezTo>
                  <a:pt x="2782185" y="2670496"/>
                  <a:pt x="2485836" y="2671354"/>
                  <a:pt x="2343075" y="2657138"/>
                </a:cubicBezTo>
                <a:cubicBezTo>
                  <a:pt x="2200314" y="2642923"/>
                  <a:pt x="1911138" y="2667670"/>
                  <a:pt x="1713216" y="2657138"/>
                </a:cubicBezTo>
                <a:cubicBezTo>
                  <a:pt x="1515294" y="2646606"/>
                  <a:pt x="1298561" y="2631171"/>
                  <a:pt x="1039267" y="2657138"/>
                </a:cubicBezTo>
                <a:cubicBezTo>
                  <a:pt x="779973" y="2683105"/>
                  <a:pt x="458527" y="2707407"/>
                  <a:pt x="0" y="2657138"/>
                </a:cubicBezTo>
                <a:cubicBezTo>
                  <a:pt x="17441" y="2370150"/>
                  <a:pt x="-6887" y="2258462"/>
                  <a:pt x="0" y="2072568"/>
                </a:cubicBezTo>
                <a:cubicBezTo>
                  <a:pt x="6887" y="1886674"/>
                  <a:pt x="-4854" y="1656743"/>
                  <a:pt x="0" y="1408283"/>
                </a:cubicBezTo>
                <a:cubicBezTo>
                  <a:pt x="4854" y="1159824"/>
                  <a:pt x="35256" y="1031760"/>
                  <a:pt x="0" y="690856"/>
                </a:cubicBezTo>
                <a:cubicBezTo>
                  <a:pt x="-35256" y="349952"/>
                  <a:pt x="-12404" y="286075"/>
                  <a:pt x="0" y="0"/>
                </a:cubicBezTo>
                <a:close/>
              </a:path>
              <a:path w="4409013" h="2657138" stroke="0" extrusionOk="0">
                <a:moveTo>
                  <a:pt x="0" y="0"/>
                </a:moveTo>
                <a:cubicBezTo>
                  <a:pt x="176721" y="19500"/>
                  <a:pt x="361841" y="-21174"/>
                  <a:pt x="497589" y="0"/>
                </a:cubicBezTo>
                <a:cubicBezTo>
                  <a:pt x="633337" y="21174"/>
                  <a:pt x="968789" y="-30548"/>
                  <a:pt x="1127448" y="0"/>
                </a:cubicBezTo>
                <a:cubicBezTo>
                  <a:pt x="1286107" y="30548"/>
                  <a:pt x="1558163" y="-13132"/>
                  <a:pt x="1669126" y="0"/>
                </a:cubicBezTo>
                <a:cubicBezTo>
                  <a:pt x="1780089" y="13132"/>
                  <a:pt x="1996391" y="16341"/>
                  <a:pt x="2254895" y="0"/>
                </a:cubicBezTo>
                <a:cubicBezTo>
                  <a:pt x="2513399" y="-16341"/>
                  <a:pt x="2744406" y="3589"/>
                  <a:pt x="2884754" y="0"/>
                </a:cubicBezTo>
                <a:cubicBezTo>
                  <a:pt x="3025102" y="-3589"/>
                  <a:pt x="3266167" y="27253"/>
                  <a:pt x="3558703" y="0"/>
                </a:cubicBezTo>
                <a:cubicBezTo>
                  <a:pt x="3851239" y="-27253"/>
                  <a:pt x="4074664" y="-5181"/>
                  <a:pt x="4409013" y="0"/>
                </a:cubicBezTo>
                <a:cubicBezTo>
                  <a:pt x="4395260" y="215884"/>
                  <a:pt x="4392086" y="315288"/>
                  <a:pt x="4409013" y="584570"/>
                </a:cubicBezTo>
                <a:cubicBezTo>
                  <a:pt x="4425941" y="853852"/>
                  <a:pt x="4434292" y="1088399"/>
                  <a:pt x="4409013" y="1222283"/>
                </a:cubicBezTo>
                <a:cubicBezTo>
                  <a:pt x="4383734" y="1356167"/>
                  <a:pt x="4424433" y="1706793"/>
                  <a:pt x="4409013" y="1859997"/>
                </a:cubicBezTo>
                <a:cubicBezTo>
                  <a:pt x="4393593" y="2013201"/>
                  <a:pt x="4418056" y="2345179"/>
                  <a:pt x="4409013" y="2657138"/>
                </a:cubicBezTo>
                <a:cubicBezTo>
                  <a:pt x="4155828" y="2639119"/>
                  <a:pt x="4087933" y="2642629"/>
                  <a:pt x="3867334" y="2657138"/>
                </a:cubicBezTo>
                <a:cubicBezTo>
                  <a:pt x="3646735" y="2671647"/>
                  <a:pt x="3555677" y="2677565"/>
                  <a:pt x="3281565" y="2657138"/>
                </a:cubicBezTo>
                <a:cubicBezTo>
                  <a:pt x="3007453" y="2636711"/>
                  <a:pt x="2905012" y="2647134"/>
                  <a:pt x="2783977" y="2657138"/>
                </a:cubicBezTo>
                <a:cubicBezTo>
                  <a:pt x="2662942" y="2667142"/>
                  <a:pt x="2364021" y="2641564"/>
                  <a:pt x="2154118" y="2657138"/>
                </a:cubicBezTo>
                <a:cubicBezTo>
                  <a:pt x="1944215" y="2672712"/>
                  <a:pt x="1770184" y="2664057"/>
                  <a:pt x="1480169" y="2657138"/>
                </a:cubicBezTo>
                <a:cubicBezTo>
                  <a:pt x="1190154" y="2650219"/>
                  <a:pt x="912958" y="2691103"/>
                  <a:pt x="762129" y="2657138"/>
                </a:cubicBezTo>
                <a:cubicBezTo>
                  <a:pt x="611300" y="2623173"/>
                  <a:pt x="185491" y="2673537"/>
                  <a:pt x="0" y="2657138"/>
                </a:cubicBezTo>
                <a:cubicBezTo>
                  <a:pt x="32584" y="2467937"/>
                  <a:pt x="20026" y="2160105"/>
                  <a:pt x="0" y="1966282"/>
                </a:cubicBezTo>
                <a:cubicBezTo>
                  <a:pt x="-20026" y="1772459"/>
                  <a:pt x="-6820" y="1604122"/>
                  <a:pt x="0" y="1355140"/>
                </a:cubicBezTo>
                <a:cubicBezTo>
                  <a:pt x="6820" y="1106158"/>
                  <a:pt x="6256" y="973696"/>
                  <a:pt x="0" y="717427"/>
                </a:cubicBezTo>
                <a:cubicBezTo>
                  <a:pt x="-6256" y="461158"/>
                  <a:pt x="18123" y="270631"/>
                  <a:pt x="0" y="0"/>
                </a:cubicBezTo>
                <a:close/>
              </a:path>
            </a:pathLst>
          </a:custGeom>
          <a:solidFill>
            <a:srgbClr val="FAB46E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9832079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>
              <a:buFont typeface="Wingdings" panose="05000000000000000000" pitchFamily="2" charset="2"/>
              <a:buChar char="u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場所：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トラストルピア 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階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      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産業情報研修室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b="1" u="sng" dirty="0">
                <a:solidFill>
                  <a:srgbClr val="EA32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7/10 </a:t>
            </a:r>
            <a:r>
              <a:rPr lang="ja-JP" altLang="en-US" sz="1400" b="1" u="sng" dirty="0">
                <a:solidFill>
                  <a:srgbClr val="EA32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のみ </a:t>
            </a:r>
            <a:r>
              <a:rPr lang="ja-JP" altLang="en-US" b="1" u="sng" dirty="0">
                <a:solidFill>
                  <a:srgbClr val="EA32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集会室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での開催です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5113" indent="-265113">
              <a:buFont typeface="Wingdings" panose="05000000000000000000" pitchFamily="2" charset="2"/>
              <a:buChar char="u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講師：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公社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日本エアロビック連盟認定講師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5113" indent="-265113">
              <a:buFont typeface="Wingdings" panose="05000000000000000000" pitchFamily="2" charset="2"/>
              <a:buChar char="u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定員：初回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のみ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名（参加無料）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回目以降 ～ 　 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名（参加無料）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5113" indent="-265113">
              <a:lnSpc>
                <a:spcPts val="2000"/>
              </a:lnSpc>
              <a:buFont typeface="Wingdings" panose="05000000000000000000" pitchFamily="2" charset="2"/>
              <a:buChar char="u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問い合わせ：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042-550-6101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中部高齢者はつらつセンター まで　　　　　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 　　</a:t>
            </a:r>
            <a:endParaRPr lang="en-US" altLang="ja-JP" sz="16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5113" indent="-265113">
              <a:buFont typeface="Wingdings" panose="05000000000000000000" pitchFamily="2" charset="2"/>
              <a:buChar char="u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持ち物：体操のできる服装、タオル、飲み物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17" name="図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896" y="9846451"/>
            <a:ext cx="1692823" cy="381102"/>
          </a:xfrm>
          <a:prstGeom prst="rect">
            <a:avLst/>
          </a:prstGeom>
          <a:ln w="19050">
            <a:noFill/>
          </a:ln>
        </p:spPr>
      </p:pic>
      <p:sp>
        <p:nvSpPr>
          <p:cNvPr id="1118" name="テキスト ボックス 14"/>
          <p:cNvSpPr txBox="1"/>
          <p:nvPr/>
        </p:nvSpPr>
        <p:spPr>
          <a:xfrm flipH="1">
            <a:off x="459063" y="10265335"/>
            <a:ext cx="314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本コンテンツはあきる野市との</a:t>
            </a:r>
            <a:r>
              <a:rPr kumimoji="1" lang="zh-TW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包括連携協定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に基づき、</a:t>
            </a:r>
            <a:endParaRPr kumimoji="1"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明治安田が提供しています。</a:t>
            </a:r>
            <a:endParaRPr kumimoji="1"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9" name="テキスト ボックス 26"/>
          <p:cNvSpPr txBox="1"/>
          <p:nvPr/>
        </p:nvSpPr>
        <p:spPr>
          <a:xfrm flipH="1">
            <a:off x="78803" y="9175817"/>
            <a:ext cx="72309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 心疾患や脳血管疾患、糖尿病、腎臓病等で通院されている方は、参加について医師にご相談ください。</a:t>
            </a:r>
          </a:p>
          <a:p>
            <a:pPr>
              <a:lnSpc>
                <a:spcPts val="1200"/>
              </a:lnSpc>
            </a:pP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SOFT</a:t>
            </a: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を行なう際は、事前にご自身で体調のチェックを行ない、体調がすぐれない時は無理に行なわないようにしてください。</a:t>
            </a:r>
          </a:p>
          <a:p>
            <a:pPr>
              <a:lnSpc>
                <a:spcPts val="1200"/>
              </a:lnSpc>
            </a:pP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SOFT</a:t>
            </a: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を行なう際は、水筒やペットボトル等で飲物をご準備いただき、運動の前・中・後にこまめに水分を補給してください。</a:t>
            </a:r>
            <a:endParaRPr kumimoji="1"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0" name="テキスト ボックス 1026"/>
          <p:cNvSpPr txBox="1"/>
          <p:nvPr/>
        </p:nvSpPr>
        <p:spPr>
          <a:xfrm flipH="1">
            <a:off x="438770" y="8921588"/>
            <a:ext cx="1079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3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4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2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9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6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41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14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87" algn="l" defTabSz="45717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注意事項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21" name="図 10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005" y="8941437"/>
            <a:ext cx="289058" cy="259177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2CFEB61-8644-5517-D756-56288F0716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5784" y="1374940"/>
            <a:ext cx="4285859" cy="59746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8614F9-A0C8-711D-0A60-172C19114185}"/>
              </a:ext>
            </a:extLst>
          </p:cNvPr>
          <p:cNvSpPr txBox="1"/>
          <p:nvPr/>
        </p:nvSpPr>
        <p:spPr>
          <a:xfrm>
            <a:off x="4086254" y="9760829"/>
            <a:ext cx="34556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問い合わせ先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66945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9044"/>
  <p:tag name="AS_OS" val="Microsoft Windows NT 6.2.9200.0"/>
  <p:tag name="AS_RELEASE_DATE" val="2021.08.14"/>
  <p:tag name="AS_TITLE" val="Aspose.Slides for .NET 2.0"/>
  <p:tag name="AS_VERSION" val="21.8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413</Words>
  <Application>Microsoft Office PowerPoint</Application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地域包括一般</dc:creator>
  <cp:lastModifiedBy>地域包括一般</cp:lastModifiedBy>
  <cp:revision>27</cp:revision>
  <cp:lastPrinted>2026-06-19T04:12:43Z</cp:lastPrinted>
  <dcterms:created xsi:type="dcterms:W3CDTF">2026-06-05T05:59:47Z</dcterms:created>
  <dcterms:modified xsi:type="dcterms:W3CDTF">2026-06-26T02:23:08Z</dcterms:modified>
</cp:coreProperties>
</file>